
<file path=[Content_Types].xml><?xml version="1.0" encoding="utf-8"?>
<Types xmlns="http://schemas.openxmlformats.org/package/2006/content-types">
  <Default Extension="crdownload" ContentType="image/pn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1" r:id="rId9"/>
    <p:sldId id="262" r:id="rId10"/>
    <p:sldId id="263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3969" autoAdjust="0"/>
  </p:normalViewPr>
  <p:slideViewPr>
    <p:cSldViewPr snapToGrid="0">
      <p:cViewPr>
        <p:scale>
          <a:sx n="100" d="100"/>
          <a:sy n="100" d="100"/>
        </p:scale>
        <p:origin x="72" y="-1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6E0BD-A595-123F-8E3C-D3FB5B0337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6A2406-DDAB-CC95-BC28-1799AAEFEB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2D0CE0-B8D9-9006-5DE5-E50C99EF3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7B284-B74F-4947-A8D1-B5B6070F8839}" type="datetimeFigureOut">
              <a:rPr lang="en-US" smtClean="0"/>
              <a:t>10/22/2022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0FF227-45A3-4247-7D03-ED29A31B6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CC119-6760-DF5A-17FA-2822B1957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CCA6B-69A9-41D3-A928-0C7113159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470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153AF-25B7-86F6-933A-2E16016D8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81DBB-2D82-9A6E-A7EF-B9D0BD8650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B762F-D231-5A54-3241-B8BBDC532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7B284-B74F-4947-A8D1-B5B6070F8839}" type="datetimeFigureOut">
              <a:rPr lang="en-US" smtClean="0"/>
              <a:t>10/22/2022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1308A-9EC6-98F8-072E-29B19F8B2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396813-ED5F-A1E0-3BA1-BA20CB48E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CCA6B-69A9-41D3-A928-0C7113159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070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D59BD-DFD7-6609-3854-332ECCA42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738618-3B19-936D-F535-B85BCD6BE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36CE07-EF22-5846-9C30-6503D14FD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7B284-B74F-4947-A8D1-B5B6070F8839}" type="datetimeFigureOut">
              <a:rPr lang="en-US" smtClean="0"/>
              <a:t>10/22/2022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C4554C-2F99-315B-C2D5-AAF15823F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C96B2B-65CA-FBC3-EF45-BF2045A9C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CCA6B-69A9-41D3-A928-0C7113159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295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BB866-139E-4A98-B74C-872687BCC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1F8B0-1E5A-49F6-0A1D-2CB94E3957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DE9C6D-BD00-3550-5762-0192595872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451DBC-933B-6041-DD43-4625B1B68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7B284-B74F-4947-A8D1-B5B6070F8839}" type="datetimeFigureOut">
              <a:rPr lang="en-US" smtClean="0"/>
              <a:t>10/22/2022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3BF739-F6DA-A3D6-618F-88D55991D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1A7D79-2C13-9714-B412-84A3457A1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CCA6B-69A9-41D3-A928-0C7113159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849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8C002-AAE6-01D3-A4E7-45CB7DAD9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C65B1-AB23-C0F2-CE55-B47E0C23A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2B30A4-BEE2-4AAD-5059-CB2A76C565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17C4C6-FB6A-CBD8-9F7C-EA1751F36B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2625CA-F738-D20E-3966-5C5D3ACADD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D68293-CF1A-8331-46E7-6BEF7E44F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7B284-B74F-4947-A8D1-B5B6070F8839}" type="datetimeFigureOut">
              <a:rPr lang="en-US" smtClean="0"/>
              <a:t>10/22/2022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9D7574-ABEA-E142-D6DD-9337846AA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B2D279-E2A7-DC93-62C6-93ED6C63C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CCA6B-69A9-41D3-A928-0C7113159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72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1E06C-FB0C-87ED-F2B1-497B574E7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A19F58-FD2D-E14F-ECC4-B276B9AD9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7B284-B74F-4947-A8D1-B5B6070F8839}" type="datetimeFigureOut">
              <a:rPr lang="en-US" smtClean="0"/>
              <a:t>10/22/2022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E879A9-04D3-5EA5-FF31-DF60ED1A5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F5C6E9-6029-C04D-5CAC-687B4CF43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CCA6B-69A9-41D3-A928-0C7113159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613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D7DE7E-62AB-A769-1214-851447E24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7B284-B74F-4947-A8D1-B5B6070F8839}" type="datetimeFigureOut">
              <a:rPr lang="en-US" smtClean="0"/>
              <a:t>10/22/2022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DBCFD7-39AB-5C7B-A5E8-AA79D76A1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69BDB6-4913-8B15-3144-03B3D0510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CCA6B-69A9-41D3-A928-0C7113159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348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D9AAB-C757-C9CE-2D70-DE8BF0CF0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04904-E409-28DD-6390-54FA3B680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45C3C6-4E1A-4017-207E-78A9EE75DD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F0AA45-C252-8E7E-7A76-29A891A5B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7B284-B74F-4947-A8D1-B5B6070F8839}" type="datetimeFigureOut">
              <a:rPr lang="en-US" smtClean="0"/>
              <a:t>10/22/2022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AA8FE8-F365-B59F-BC4D-6B3365775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3053BA-A92F-E19D-CFA0-D74038ADC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CCA6B-69A9-41D3-A928-0C7113159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251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D64F4-38CF-2679-AF2C-8634C63EE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2A0C63-FEB9-3436-6691-C9D1C08B36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1F9B40-6BE3-26BD-C30F-27360614C6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501BEC-4798-4338-E832-1E874B1FE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7B284-B74F-4947-A8D1-B5B6070F8839}" type="datetimeFigureOut">
              <a:rPr lang="en-US" smtClean="0"/>
              <a:t>10/22/2022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3BA076-028A-8999-8D7B-E92F04471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6BE8D0-5F01-A43D-44C7-A2EA756C5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CCA6B-69A9-41D3-A928-0C7113159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595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1B29B-0A59-76DB-2DF2-DBD8EEE47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487CB7-8670-A35E-DA6A-321B96B147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2FFDC5-D0E9-1FA9-F727-62828EE10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7B284-B74F-4947-A8D1-B5B6070F8839}" type="datetimeFigureOut">
              <a:rPr lang="en-US" smtClean="0"/>
              <a:t>10/22/2022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BC0F1-ED3E-52FF-9ADA-525C487D9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B6E3B6-5A37-4E2F-9B93-C24B82074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CCA6B-69A9-41D3-A928-0C7113159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203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6FA76B-951E-DF75-1B19-3DB977BFE5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7820D-970F-2366-6B17-2DEEF424F4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A8BAC4-2DCB-8E02-8AD1-9925DF683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7B284-B74F-4947-A8D1-B5B6070F8839}" type="datetimeFigureOut">
              <a:rPr lang="en-US" smtClean="0"/>
              <a:t>10/22/2022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89C998-4D5F-C735-07F8-7399EA00F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8F36D5-19C2-7A65-4518-575AAD80D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CCA6B-69A9-41D3-A928-0C7113159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406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E38AF7-80FF-7465-2AAD-3600BE548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F470DD-E9B9-BECA-5292-CCF7EDBB84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104BDD-A651-26D8-8464-6BE5BDCD74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7B284-B74F-4947-A8D1-B5B6070F8839}" type="datetimeFigureOut">
              <a:rPr lang="en-US" smtClean="0"/>
              <a:t>10/22/2022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212221-E30A-C20E-C6F1-E64F4E3C45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ECA62-70F2-12E7-23C4-503341904D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CCA6B-69A9-41D3-A928-0C7113159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589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crdownload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01B57-7AE9-CE8B-41F7-5E7AD7C283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Konversi</a:t>
            </a:r>
            <a:r>
              <a:rPr lang="en-US" dirty="0"/>
              <a:t> </a:t>
            </a:r>
            <a:r>
              <a:rPr lang="en-US" dirty="0" err="1"/>
              <a:t>Bilangan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567484-0D5B-FB56-F93D-FC4DAED161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Mugiatno</a:t>
            </a:r>
            <a:r>
              <a:rPr lang="en-US" dirty="0"/>
              <a:t> </a:t>
            </a:r>
            <a:r>
              <a:rPr lang="en-US" dirty="0" err="1"/>
              <a:t>Sumbodo</a:t>
            </a:r>
            <a:r>
              <a:rPr lang="en-US" dirty="0"/>
              <a:t>, </a:t>
            </a:r>
            <a:r>
              <a:rPr lang="en-US" dirty="0" err="1"/>
              <a:t>M.Kom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622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C1975-B8A3-2742-CDB4-A8295D0EA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Konversi</a:t>
            </a:r>
            <a:r>
              <a:rPr lang="en-US" dirty="0"/>
              <a:t> </a:t>
            </a:r>
            <a:r>
              <a:rPr lang="en-US" dirty="0" err="1"/>
              <a:t>Bilangan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8C41CB-1395-17AD-708D-D80C7767E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5E5E5E"/>
                </a:solidFill>
                <a:latin typeface="Open Sans" panose="020B0606030504020204" pitchFamily="34" charset="0"/>
              </a:rPr>
              <a:t>Si</a:t>
            </a:r>
            <a:r>
              <a:rPr lang="en-US" b="0" i="0" dirty="0" err="1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stem</a:t>
            </a:r>
            <a:r>
              <a:rPr lang="en-US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Bilangan</a:t>
            </a:r>
            <a:r>
              <a:rPr lang="en-US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atau</a:t>
            </a:r>
            <a:r>
              <a:rPr lang="en-US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 Number System </a:t>
            </a:r>
            <a:r>
              <a:rPr lang="en-US" b="0" i="0" dirty="0" err="1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adalah</a:t>
            </a:r>
            <a:r>
              <a:rPr lang="en-US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Suatu</a:t>
            </a:r>
            <a:r>
              <a:rPr lang="en-US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cara</a:t>
            </a:r>
            <a:r>
              <a:rPr lang="en-US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untuk</a:t>
            </a:r>
            <a:r>
              <a:rPr lang="en-US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mewakili</a:t>
            </a:r>
            <a:r>
              <a:rPr lang="en-US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besaran</a:t>
            </a:r>
            <a:r>
              <a:rPr lang="en-US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dari</a:t>
            </a:r>
            <a:r>
              <a:rPr lang="en-US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suatu</a:t>
            </a:r>
            <a:r>
              <a:rPr lang="en-US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 item </a:t>
            </a:r>
            <a:r>
              <a:rPr lang="en-US" b="0" i="0" dirty="0" err="1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fisik</a:t>
            </a:r>
            <a:r>
              <a:rPr lang="en-US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indent="0">
              <a:buNone/>
            </a:pPr>
            <a:r>
              <a:rPr lang="en-US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Sistem</a:t>
            </a:r>
            <a:r>
              <a:rPr lang="en-US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Bilangan</a:t>
            </a:r>
            <a:r>
              <a:rPr lang="en-US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menggunakan</a:t>
            </a:r>
            <a:r>
              <a:rPr lang="en-US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suatu</a:t>
            </a:r>
            <a:r>
              <a:rPr lang="en-US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bilangan</a:t>
            </a:r>
            <a:r>
              <a:rPr lang="en-US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dasar</a:t>
            </a:r>
            <a:r>
              <a:rPr lang="en-US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atau</a:t>
            </a:r>
            <a:r>
              <a:rPr lang="en-US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 basis (base / radix) yang </a:t>
            </a:r>
            <a:r>
              <a:rPr lang="en-US" b="0" i="0" dirty="0" err="1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tertentu</a:t>
            </a:r>
            <a:r>
              <a:rPr lang="en-US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indent="0">
              <a:buNone/>
            </a:pPr>
            <a:r>
              <a:rPr lang="en-US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Dalam</a:t>
            </a:r>
            <a:r>
              <a:rPr lang="en-US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hubungannya</a:t>
            </a:r>
            <a:r>
              <a:rPr lang="en-US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dengan</a:t>
            </a:r>
            <a:r>
              <a:rPr lang="en-US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komputer</a:t>
            </a:r>
            <a:r>
              <a:rPr lang="en-US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ada</a:t>
            </a:r>
            <a:r>
              <a:rPr lang="en-US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 4 </a:t>
            </a:r>
            <a:r>
              <a:rPr lang="en-US" b="0" i="0" dirty="0" err="1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Jenis</a:t>
            </a:r>
            <a:r>
              <a:rPr lang="en-US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Sistem</a:t>
            </a:r>
            <a:r>
              <a:rPr lang="en-US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Bilangan</a:t>
            </a:r>
            <a:r>
              <a:rPr lang="en-US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 yang </a:t>
            </a:r>
            <a:r>
              <a:rPr lang="en-US" b="0" i="0" dirty="0" err="1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dikenal</a:t>
            </a:r>
            <a:r>
              <a:rPr lang="en-US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yaitu</a:t>
            </a:r>
            <a:r>
              <a:rPr lang="en-US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 : </a:t>
            </a:r>
          </a:p>
          <a:p>
            <a:pPr marL="0" indent="0">
              <a:buNone/>
            </a:pPr>
            <a:endParaRPr lang="en-US" b="0" i="0" dirty="0">
              <a:solidFill>
                <a:srgbClr val="5E5E5E"/>
              </a:solidFill>
              <a:effectLst/>
              <a:latin typeface="Open Sans" panose="020B0606030504020204" pitchFamily="34" charset="0"/>
            </a:endParaRPr>
          </a:p>
          <a:p>
            <a:pPr marL="0" indent="0">
              <a:buNone/>
            </a:pPr>
            <a:r>
              <a:rPr lang="en-US" b="0" i="0" dirty="0" err="1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Desimal</a:t>
            </a:r>
            <a:r>
              <a:rPr lang="en-US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 (Basis 10), </a:t>
            </a:r>
          </a:p>
          <a:p>
            <a:pPr marL="0" indent="0">
              <a:buNone/>
            </a:pPr>
            <a:r>
              <a:rPr lang="en-US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Biner (Basis 2), </a:t>
            </a:r>
          </a:p>
          <a:p>
            <a:pPr marL="0" indent="0">
              <a:buNone/>
            </a:pPr>
            <a:r>
              <a:rPr lang="en-US" b="0" i="0" dirty="0" err="1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Oktal</a:t>
            </a:r>
            <a:r>
              <a:rPr lang="en-US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 (Basis 8) </a:t>
            </a:r>
          </a:p>
          <a:p>
            <a:pPr marL="0" indent="0">
              <a:buNone/>
            </a:pPr>
            <a:r>
              <a:rPr lang="en-US" b="0" i="0" dirty="0" err="1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Hexadesimal</a:t>
            </a:r>
            <a:r>
              <a:rPr lang="en-US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 (Basis 16).</a:t>
            </a:r>
            <a:endParaRPr lang="en-US" b="0" i="0" dirty="0">
              <a:solidFill>
                <a:srgbClr val="555555"/>
              </a:solidFill>
              <a:effectLst/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rgbClr val="555555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en-US" b="0" i="0" dirty="0" err="1">
                <a:solidFill>
                  <a:srgbClr val="555555"/>
                </a:solidFill>
                <a:effectLst/>
                <a:latin typeface="Arial Narrow" panose="020B0606020202030204" pitchFamily="34" charset="0"/>
              </a:rPr>
              <a:t>Konversi</a:t>
            </a:r>
            <a:r>
              <a:rPr lang="en-US" b="0" i="0" dirty="0">
                <a:solidFill>
                  <a:srgbClr val="555555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Arial Narrow" panose="020B0606020202030204" pitchFamily="34" charset="0"/>
              </a:rPr>
              <a:t>bilangan</a:t>
            </a:r>
            <a:r>
              <a:rPr lang="en-US" b="0" i="0" dirty="0">
                <a:solidFill>
                  <a:srgbClr val="555555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Arial Narrow" panose="020B0606020202030204" pitchFamily="34" charset="0"/>
              </a:rPr>
              <a:t>adalah</a:t>
            </a:r>
            <a:r>
              <a:rPr lang="en-US" b="0" i="0" dirty="0">
                <a:solidFill>
                  <a:srgbClr val="555555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Arial Narrow" panose="020B0606020202030204" pitchFamily="34" charset="0"/>
              </a:rPr>
              <a:t>suatu</a:t>
            </a:r>
            <a:r>
              <a:rPr lang="en-US" b="0" i="0" dirty="0">
                <a:solidFill>
                  <a:srgbClr val="555555"/>
                </a:solidFill>
                <a:effectLst/>
                <a:latin typeface="Arial Narrow" panose="020B0606020202030204" pitchFamily="34" charset="0"/>
              </a:rPr>
              <a:t> proses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Arial Narrow" panose="020B0606020202030204" pitchFamily="34" charset="0"/>
              </a:rPr>
              <a:t>dimana</a:t>
            </a:r>
            <a:r>
              <a:rPr lang="en-US" b="0" i="0" dirty="0">
                <a:solidFill>
                  <a:srgbClr val="555555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Arial Narrow" panose="020B0606020202030204" pitchFamily="34" charset="0"/>
              </a:rPr>
              <a:t>satu</a:t>
            </a:r>
            <a:r>
              <a:rPr lang="en-US" b="0" i="0" dirty="0">
                <a:solidFill>
                  <a:srgbClr val="555555"/>
                </a:solidFill>
                <a:effectLst/>
                <a:latin typeface="Arial Narrow" panose="020B0606020202030204" pitchFamily="34" charset="0"/>
              </a:rPr>
              <a:t> system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Arial Narrow" panose="020B0606020202030204" pitchFamily="34" charset="0"/>
              </a:rPr>
              <a:t>bilangan</a:t>
            </a:r>
            <a:r>
              <a:rPr lang="en-US" b="0" i="0" dirty="0">
                <a:solidFill>
                  <a:srgbClr val="555555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Arial Narrow" panose="020B0606020202030204" pitchFamily="34" charset="0"/>
              </a:rPr>
              <a:t>dengan</a:t>
            </a:r>
            <a:r>
              <a:rPr lang="en-US" b="0" i="0" dirty="0">
                <a:solidFill>
                  <a:srgbClr val="555555"/>
                </a:solidFill>
                <a:effectLst/>
                <a:latin typeface="Arial Narrow" panose="020B0606020202030204" pitchFamily="34" charset="0"/>
              </a:rPr>
              <a:t> basis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Arial Narrow" panose="020B0606020202030204" pitchFamily="34" charset="0"/>
              </a:rPr>
              <a:t>tertentu</a:t>
            </a:r>
            <a:r>
              <a:rPr lang="en-US" b="0" i="0" dirty="0">
                <a:solidFill>
                  <a:srgbClr val="555555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Arial Narrow" panose="020B0606020202030204" pitchFamily="34" charset="0"/>
              </a:rPr>
              <a:t>akan</a:t>
            </a:r>
            <a:r>
              <a:rPr lang="en-US" b="0" i="0" dirty="0">
                <a:solidFill>
                  <a:srgbClr val="555555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Arial Narrow" panose="020B0606020202030204" pitchFamily="34" charset="0"/>
              </a:rPr>
              <a:t>dijadikan</a:t>
            </a:r>
            <a:r>
              <a:rPr lang="en-US" b="0" i="0" dirty="0">
                <a:solidFill>
                  <a:srgbClr val="555555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Arial Narrow" panose="020B0606020202030204" pitchFamily="34" charset="0"/>
              </a:rPr>
              <a:t>bilangan</a:t>
            </a:r>
            <a:r>
              <a:rPr lang="en-US" b="0" i="0" dirty="0">
                <a:solidFill>
                  <a:srgbClr val="555555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Arial Narrow" panose="020B0606020202030204" pitchFamily="34" charset="0"/>
              </a:rPr>
              <a:t>dengan</a:t>
            </a:r>
            <a:r>
              <a:rPr lang="en-US" b="0" i="0" dirty="0">
                <a:solidFill>
                  <a:srgbClr val="555555"/>
                </a:solidFill>
                <a:effectLst/>
                <a:latin typeface="Arial Narrow" panose="020B0606020202030204" pitchFamily="34" charset="0"/>
              </a:rPr>
              <a:t> basis yang lain.</a:t>
            </a:r>
            <a:endParaRPr lang="en-US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900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CF7B3-1D3D-5CB1-2675-04BC60A85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Konversi</a:t>
            </a:r>
            <a:r>
              <a:rPr lang="en-US" dirty="0"/>
              <a:t> </a:t>
            </a:r>
            <a:r>
              <a:rPr lang="en-US" dirty="0" err="1"/>
              <a:t>Bilangan</a:t>
            </a:r>
            <a:r>
              <a:rPr lang="en-US" dirty="0"/>
              <a:t> </a:t>
            </a:r>
            <a:r>
              <a:rPr lang="en-US" dirty="0" err="1"/>
              <a:t>Desimal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Biner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1EDFDD-6B90-FF74-4D2D-9E43E6D949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0" i="0" dirty="0" err="1">
                <a:solidFill>
                  <a:srgbClr val="555555"/>
                </a:solidFill>
                <a:effectLst/>
                <a:latin typeface="Domine"/>
              </a:rPr>
              <a:t>Yaitu</a:t>
            </a:r>
            <a:r>
              <a:rPr lang="en-US" b="0" i="0" dirty="0">
                <a:solidFill>
                  <a:srgbClr val="555555"/>
                </a:solidFill>
                <a:effectLst/>
                <a:latin typeface="Domine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Domine"/>
              </a:rPr>
              <a:t>dengan</a:t>
            </a:r>
            <a:r>
              <a:rPr lang="en-US" b="0" i="0" dirty="0">
                <a:solidFill>
                  <a:srgbClr val="555555"/>
                </a:solidFill>
                <a:effectLst/>
                <a:latin typeface="Domine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Domine"/>
              </a:rPr>
              <a:t>cara</a:t>
            </a:r>
            <a:r>
              <a:rPr lang="en-US" b="0" i="0" dirty="0">
                <a:solidFill>
                  <a:srgbClr val="555555"/>
                </a:solidFill>
                <a:effectLst/>
                <a:latin typeface="Domine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Domine"/>
              </a:rPr>
              <a:t>membagi</a:t>
            </a:r>
            <a:r>
              <a:rPr lang="en-US" b="0" i="0" dirty="0">
                <a:solidFill>
                  <a:srgbClr val="555555"/>
                </a:solidFill>
                <a:effectLst/>
                <a:latin typeface="Domine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Domine"/>
              </a:rPr>
              <a:t>bilangan</a:t>
            </a:r>
            <a:r>
              <a:rPr lang="en-US" b="0" i="0" dirty="0">
                <a:solidFill>
                  <a:srgbClr val="555555"/>
                </a:solidFill>
                <a:effectLst/>
                <a:latin typeface="Domine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Domine"/>
              </a:rPr>
              <a:t>desimal</a:t>
            </a:r>
            <a:r>
              <a:rPr lang="en-US" b="0" i="0" dirty="0">
                <a:solidFill>
                  <a:srgbClr val="555555"/>
                </a:solidFill>
                <a:effectLst/>
                <a:latin typeface="Domine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Domine"/>
              </a:rPr>
              <a:t>dengan</a:t>
            </a:r>
            <a:r>
              <a:rPr lang="en-US" b="0" i="0" dirty="0">
                <a:solidFill>
                  <a:srgbClr val="555555"/>
                </a:solidFill>
                <a:effectLst/>
                <a:latin typeface="Domine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Domine"/>
              </a:rPr>
              <a:t>dua</a:t>
            </a:r>
            <a:r>
              <a:rPr lang="en-US" b="0" i="0" dirty="0">
                <a:solidFill>
                  <a:srgbClr val="555555"/>
                </a:solidFill>
                <a:effectLst/>
                <a:latin typeface="Domine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Domine"/>
              </a:rPr>
              <a:t>kemudian</a:t>
            </a:r>
            <a:r>
              <a:rPr lang="en-US" b="0" i="0" dirty="0">
                <a:solidFill>
                  <a:srgbClr val="555555"/>
                </a:solidFill>
                <a:effectLst/>
                <a:latin typeface="Domine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Domine"/>
              </a:rPr>
              <a:t>diambil</a:t>
            </a:r>
            <a:r>
              <a:rPr lang="en-US" b="0" i="0" dirty="0">
                <a:solidFill>
                  <a:srgbClr val="555555"/>
                </a:solidFill>
                <a:effectLst/>
                <a:latin typeface="Domine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Domine"/>
              </a:rPr>
              <a:t>sisa</a:t>
            </a:r>
            <a:r>
              <a:rPr lang="en-US" b="0" i="0" dirty="0">
                <a:solidFill>
                  <a:srgbClr val="555555"/>
                </a:solidFill>
                <a:effectLst/>
                <a:latin typeface="Domine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Domine"/>
              </a:rPr>
              <a:t>pembagiannya</a:t>
            </a:r>
            <a:r>
              <a:rPr lang="en-US" b="0" i="0" dirty="0">
                <a:solidFill>
                  <a:srgbClr val="555555"/>
                </a:solidFill>
                <a:effectLst/>
                <a:latin typeface="Domine"/>
              </a:rPr>
              <a:t>.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555555"/>
                </a:solidFill>
                <a:latin typeface="Domine"/>
              </a:rPr>
              <a:t>Contoh</a:t>
            </a:r>
            <a:r>
              <a:rPr lang="en-US" dirty="0">
                <a:solidFill>
                  <a:srgbClr val="555555"/>
                </a:solidFill>
                <a:latin typeface="Domine"/>
              </a:rPr>
              <a:t> :</a:t>
            </a:r>
          </a:p>
          <a:p>
            <a:pPr marL="0" indent="0">
              <a:buNone/>
            </a:pPr>
            <a:r>
              <a:rPr lang="en-US" dirty="0">
                <a:solidFill>
                  <a:srgbClr val="555555"/>
                </a:solidFill>
                <a:latin typeface="Domine"/>
              </a:rPr>
              <a:t>45 =</a:t>
            </a:r>
          </a:p>
          <a:p>
            <a:pPr marL="0" indent="0">
              <a:buNone/>
            </a:pPr>
            <a:r>
              <a:rPr lang="en-US" dirty="0">
                <a:solidFill>
                  <a:srgbClr val="555555"/>
                </a:solidFill>
                <a:latin typeface="Domine"/>
              </a:rPr>
              <a:t>45:2 = 22	</a:t>
            </a:r>
            <a:r>
              <a:rPr lang="en-US" dirty="0" err="1">
                <a:solidFill>
                  <a:srgbClr val="555555"/>
                </a:solidFill>
                <a:latin typeface="Domine"/>
              </a:rPr>
              <a:t>sisa</a:t>
            </a:r>
            <a:r>
              <a:rPr lang="en-US" dirty="0">
                <a:solidFill>
                  <a:srgbClr val="555555"/>
                </a:solidFill>
                <a:latin typeface="Domine"/>
              </a:rPr>
              <a:t> 1</a:t>
            </a:r>
          </a:p>
          <a:p>
            <a:pPr marL="0" indent="0">
              <a:buNone/>
            </a:pPr>
            <a:r>
              <a:rPr lang="en-US" dirty="0">
                <a:solidFill>
                  <a:srgbClr val="555555"/>
                </a:solidFill>
                <a:latin typeface="Domine"/>
              </a:rPr>
              <a:t>22:2 = 11	</a:t>
            </a:r>
            <a:r>
              <a:rPr lang="en-US" dirty="0" err="1">
                <a:solidFill>
                  <a:srgbClr val="555555"/>
                </a:solidFill>
                <a:latin typeface="Domine"/>
              </a:rPr>
              <a:t>sisa</a:t>
            </a:r>
            <a:r>
              <a:rPr lang="en-US" dirty="0">
                <a:solidFill>
                  <a:srgbClr val="555555"/>
                </a:solidFill>
                <a:latin typeface="Domine"/>
              </a:rPr>
              <a:t> 0</a:t>
            </a:r>
          </a:p>
          <a:p>
            <a:pPr marL="0" indent="0">
              <a:buNone/>
            </a:pPr>
            <a:r>
              <a:rPr lang="en-US" dirty="0">
                <a:solidFill>
                  <a:srgbClr val="555555"/>
                </a:solidFill>
                <a:latin typeface="Domine"/>
              </a:rPr>
              <a:t>11:2 = 5	</a:t>
            </a:r>
            <a:r>
              <a:rPr lang="en-US" dirty="0" err="1">
                <a:solidFill>
                  <a:srgbClr val="555555"/>
                </a:solidFill>
                <a:latin typeface="Domine"/>
              </a:rPr>
              <a:t>sisa</a:t>
            </a:r>
            <a:r>
              <a:rPr lang="en-US" dirty="0">
                <a:solidFill>
                  <a:srgbClr val="555555"/>
                </a:solidFill>
                <a:latin typeface="Domine"/>
              </a:rPr>
              <a:t> 1</a:t>
            </a:r>
          </a:p>
          <a:p>
            <a:pPr marL="0" indent="0">
              <a:buNone/>
            </a:pPr>
            <a:r>
              <a:rPr lang="en-US" dirty="0"/>
              <a:t>5 : 2   = 2       </a:t>
            </a:r>
            <a:r>
              <a:rPr lang="en-US" dirty="0" err="1"/>
              <a:t>sisa</a:t>
            </a:r>
            <a:r>
              <a:rPr lang="en-US" dirty="0"/>
              <a:t> 1</a:t>
            </a:r>
          </a:p>
          <a:p>
            <a:pPr marL="0" indent="0">
              <a:buNone/>
            </a:pPr>
            <a:r>
              <a:rPr lang="en-US" dirty="0"/>
              <a:t>2 : 2  = 1        </a:t>
            </a:r>
            <a:r>
              <a:rPr lang="en-US" dirty="0" err="1"/>
              <a:t>sisa</a:t>
            </a:r>
            <a:r>
              <a:rPr lang="en-US" dirty="0"/>
              <a:t> 0         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DC5EA8-8573-7BE2-7E05-12EAD44F4898}"/>
              </a:ext>
            </a:extLst>
          </p:cNvPr>
          <p:cNvSpPr/>
          <p:nvPr/>
        </p:nvSpPr>
        <p:spPr>
          <a:xfrm>
            <a:off x="5237018" y="5334000"/>
            <a:ext cx="4682837" cy="5541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Jadi  </a:t>
            </a:r>
            <a:r>
              <a:rPr lang="en-US"/>
              <a:t>Biner 01101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925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84CC6-7EDA-9366-8691-521F8536E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dirty="0" err="1">
                <a:solidFill>
                  <a:srgbClr val="555555"/>
                </a:solidFill>
                <a:effectLst/>
                <a:latin typeface="Domine"/>
              </a:rPr>
              <a:t>Konversi</a:t>
            </a:r>
            <a:r>
              <a:rPr lang="en-US" b="0" i="0" dirty="0">
                <a:solidFill>
                  <a:srgbClr val="555555"/>
                </a:solidFill>
                <a:effectLst/>
                <a:latin typeface="Domine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Domine"/>
              </a:rPr>
              <a:t>bilangan</a:t>
            </a:r>
            <a:r>
              <a:rPr lang="en-US" b="0" i="0" dirty="0">
                <a:solidFill>
                  <a:srgbClr val="555555"/>
                </a:solidFill>
                <a:effectLst/>
                <a:latin typeface="Domine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Domine"/>
              </a:rPr>
              <a:t>Oktal</a:t>
            </a:r>
            <a:r>
              <a:rPr lang="en-US" b="0" i="0" dirty="0">
                <a:solidFill>
                  <a:srgbClr val="555555"/>
                </a:solidFill>
                <a:effectLst/>
                <a:latin typeface="Domine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Domine"/>
              </a:rPr>
              <a:t>ke</a:t>
            </a:r>
            <a:r>
              <a:rPr lang="en-US" b="0" i="0" dirty="0">
                <a:solidFill>
                  <a:srgbClr val="555555"/>
                </a:solidFill>
                <a:effectLst/>
                <a:latin typeface="Domine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Domine"/>
              </a:rPr>
              <a:t>Desimal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4D63D5-0B99-9BE7-912D-258C6934FB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Cara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mengkonversi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bilangan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octal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ke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desimal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adalah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dengan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mengalikan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satu-satu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bilangan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dengan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8 (basis octal)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pangkat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0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atau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1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atau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2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dst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dimulai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dari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bilangan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paling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kanan</a:t>
            </a:r>
            <a:endParaRPr lang="en-US" b="0" i="0" dirty="0">
              <a:solidFill>
                <a:srgbClr val="4A474B"/>
              </a:solidFill>
              <a:effectLst/>
              <a:latin typeface="lato" panose="020F0502020204030203" pitchFamily="34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555555"/>
                </a:solidFill>
                <a:latin typeface="Domine"/>
              </a:rPr>
              <a:t>Contoh</a:t>
            </a:r>
            <a:r>
              <a:rPr lang="en-US" dirty="0">
                <a:solidFill>
                  <a:srgbClr val="555555"/>
                </a:solidFill>
                <a:latin typeface="Domine"/>
              </a:rPr>
              <a:t> </a:t>
            </a:r>
          </a:p>
          <a:p>
            <a:pPr marL="0" indent="0">
              <a:buNone/>
            </a:pPr>
            <a:r>
              <a:rPr lang="en-US" dirty="0">
                <a:solidFill>
                  <a:srgbClr val="555555"/>
                </a:solidFill>
                <a:latin typeface="Domine"/>
              </a:rPr>
              <a:t>137 (8) =…… (10)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D2A41B-1981-C727-2C31-1355DCA0D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346" y="4119563"/>
            <a:ext cx="4585855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06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9F641-B674-7BE1-50E6-9B3BC286D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dirty="0" err="1">
                <a:solidFill>
                  <a:srgbClr val="555555"/>
                </a:solidFill>
                <a:effectLst/>
                <a:latin typeface="Domine"/>
              </a:rPr>
              <a:t>Konversi</a:t>
            </a:r>
            <a:r>
              <a:rPr lang="en-US" b="0" i="0" dirty="0">
                <a:solidFill>
                  <a:srgbClr val="555555"/>
                </a:solidFill>
                <a:effectLst/>
                <a:latin typeface="Domine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Domine"/>
              </a:rPr>
              <a:t>bilangan</a:t>
            </a:r>
            <a:r>
              <a:rPr lang="en-US" b="0" i="0" dirty="0">
                <a:solidFill>
                  <a:srgbClr val="555555"/>
                </a:solidFill>
                <a:effectLst/>
                <a:latin typeface="Domine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Domine"/>
              </a:rPr>
              <a:t>Desimal</a:t>
            </a:r>
            <a:r>
              <a:rPr lang="en-US" b="0" i="0" dirty="0">
                <a:solidFill>
                  <a:srgbClr val="555555"/>
                </a:solidFill>
                <a:effectLst/>
                <a:latin typeface="Domine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Domine"/>
              </a:rPr>
              <a:t>ke</a:t>
            </a:r>
            <a:r>
              <a:rPr lang="en-US" b="0" i="0" dirty="0">
                <a:solidFill>
                  <a:srgbClr val="555555"/>
                </a:solidFill>
                <a:effectLst/>
                <a:latin typeface="Domine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Domine"/>
              </a:rPr>
              <a:t>Hexadesimal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EE647-A257-EF98-D15C-4CA25AE817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0" i="0" dirty="0" err="1">
                <a:solidFill>
                  <a:srgbClr val="555555"/>
                </a:solidFill>
                <a:effectLst/>
                <a:latin typeface="Domine"/>
              </a:rPr>
              <a:t>Adaah</a:t>
            </a:r>
            <a:r>
              <a:rPr lang="en-US" b="0" i="0" dirty="0">
                <a:solidFill>
                  <a:srgbClr val="555555"/>
                </a:solidFill>
                <a:effectLst/>
                <a:latin typeface="Domine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Domine"/>
              </a:rPr>
              <a:t>cara</a:t>
            </a:r>
            <a:r>
              <a:rPr lang="en-US" b="0" i="0" dirty="0">
                <a:solidFill>
                  <a:srgbClr val="555555"/>
                </a:solidFill>
                <a:effectLst/>
                <a:latin typeface="Domine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Domine"/>
              </a:rPr>
              <a:t>membagi</a:t>
            </a:r>
            <a:r>
              <a:rPr lang="en-US" b="0" i="0" dirty="0">
                <a:solidFill>
                  <a:srgbClr val="555555"/>
                </a:solidFill>
                <a:effectLst/>
                <a:latin typeface="Domine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Domine"/>
              </a:rPr>
              <a:t>bilangan</a:t>
            </a:r>
            <a:r>
              <a:rPr lang="en-US" b="0" i="0" dirty="0">
                <a:solidFill>
                  <a:srgbClr val="555555"/>
                </a:solidFill>
                <a:effectLst/>
                <a:latin typeface="Domine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Domine"/>
              </a:rPr>
              <a:t>desimal</a:t>
            </a:r>
            <a:r>
              <a:rPr lang="en-US" b="0" i="0" dirty="0">
                <a:solidFill>
                  <a:srgbClr val="555555"/>
                </a:solidFill>
                <a:effectLst/>
                <a:latin typeface="Domine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Domine"/>
              </a:rPr>
              <a:t>dengan</a:t>
            </a:r>
            <a:r>
              <a:rPr lang="en-US" b="0" i="0" dirty="0">
                <a:solidFill>
                  <a:srgbClr val="555555"/>
                </a:solidFill>
                <a:effectLst/>
                <a:latin typeface="Domine"/>
              </a:rPr>
              <a:t> 16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Domine"/>
              </a:rPr>
              <a:t>kemudian</a:t>
            </a:r>
            <a:r>
              <a:rPr lang="en-US" b="0" i="0" dirty="0">
                <a:solidFill>
                  <a:srgbClr val="555555"/>
                </a:solidFill>
                <a:effectLst/>
                <a:latin typeface="Domine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Domine"/>
              </a:rPr>
              <a:t>diambil</a:t>
            </a:r>
            <a:r>
              <a:rPr lang="en-US" b="0" i="0" dirty="0">
                <a:solidFill>
                  <a:srgbClr val="555555"/>
                </a:solidFill>
                <a:effectLst/>
                <a:latin typeface="Domine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Domine"/>
              </a:rPr>
              <a:t>sisa</a:t>
            </a:r>
            <a:r>
              <a:rPr lang="en-US" b="0" i="0" dirty="0">
                <a:solidFill>
                  <a:srgbClr val="555555"/>
                </a:solidFill>
                <a:effectLst/>
                <a:latin typeface="Domine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Domine"/>
              </a:rPr>
              <a:t>pembagiannya</a:t>
            </a:r>
            <a:endParaRPr lang="en-US" b="0" i="0" dirty="0">
              <a:solidFill>
                <a:srgbClr val="555555"/>
              </a:solidFill>
              <a:effectLst/>
              <a:latin typeface="Domine"/>
            </a:endParaRPr>
          </a:p>
          <a:p>
            <a:pPr marL="0" indent="0">
              <a:buNone/>
            </a:pPr>
            <a:r>
              <a:rPr lang="en-US" b="0" i="0" dirty="0">
                <a:solidFill>
                  <a:srgbClr val="555555"/>
                </a:solidFill>
                <a:effectLst/>
                <a:latin typeface="Domine"/>
              </a:rPr>
              <a:t>0123456789101112131415</a:t>
            </a:r>
          </a:p>
          <a:p>
            <a:pPr marL="0" indent="0">
              <a:buNone/>
            </a:pPr>
            <a:r>
              <a:rPr lang="fi-FI" b="0" i="0" dirty="0">
                <a:solidFill>
                  <a:srgbClr val="555555"/>
                </a:solidFill>
                <a:effectLst/>
                <a:latin typeface="Domine"/>
              </a:rPr>
              <a:t>                        A B  C   D  E  F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B6471-737E-9565-C031-4CCD3FC536B4}"/>
              </a:ext>
            </a:extLst>
          </p:cNvPr>
          <p:cNvSpPr/>
          <p:nvPr/>
        </p:nvSpPr>
        <p:spPr>
          <a:xfrm>
            <a:off x="5112327" y="2715491"/>
            <a:ext cx="2964873" cy="29787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b="0" i="0" dirty="0">
                <a:solidFill>
                  <a:srgbClr val="FF0000"/>
                </a:solidFill>
                <a:effectLst/>
                <a:latin typeface="Domine"/>
              </a:rPr>
              <a:t>1583 ( 10 ) = ….(16)</a:t>
            </a:r>
            <a:br>
              <a:rPr lang="fi-FI" dirty="0">
                <a:solidFill>
                  <a:srgbClr val="FF0000"/>
                </a:solidFill>
              </a:rPr>
            </a:br>
            <a:r>
              <a:rPr lang="fi-FI" b="0" i="0" dirty="0">
                <a:solidFill>
                  <a:srgbClr val="FF0000"/>
                </a:solidFill>
                <a:effectLst/>
                <a:latin typeface="Domine"/>
              </a:rPr>
              <a:t>1583 : 16 = 98 + sisa 15</a:t>
            </a:r>
            <a:br>
              <a:rPr lang="fi-FI" dirty="0">
                <a:solidFill>
                  <a:srgbClr val="FF0000"/>
                </a:solidFill>
              </a:rPr>
            </a:br>
            <a:r>
              <a:rPr lang="fi-FI" b="0" i="0" dirty="0">
                <a:solidFill>
                  <a:srgbClr val="FF0000"/>
                </a:solidFill>
                <a:effectLst/>
                <a:latin typeface="Domine"/>
              </a:rPr>
              <a:t>98 : 16 = 6 + sisa 2</a:t>
            </a:r>
            <a:br>
              <a:rPr lang="fi-FI" dirty="0">
                <a:solidFill>
                  <a:srgbClr val="FF0000"/>
                </a:solidFill>
              </a:rPr>
            </a:br>
            <a:r>
              <a:rPr lang="fi-FI" b="0" i="0" dirty="0">
                <a:solidFill>
                  <a:srgbClr val="FF0000"/>
                </a:solidFill>
                <a:effectLst/>
                <a:latin typeface="Domine"/>
              </a:rPr>
              <a:t>62F (16)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599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B9DB0-D53A-3AAB-5CF6-5E6359CF8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Konversi</a:t>
            </a:r>
            <a:r>
              <a:rPr lang="en-US" b="1" i="1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1" i="1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bilangan</a:t>
            </a:r>
            <a:r>
              <a:rPr lang="en-US" b="1" i="1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1" i="1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hexadesimal</a:t>
            </a:r>
            <a:r>
              <a:rPr lang="en-US" b="1" i="1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1" i="1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ke</a:t>
            </a:r>
            <a:r>
              <a:rPr lang="en-US" b="1" i="1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1" i="1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desimal</a:t>
            </a:r>
            <a:r>
              <a:rPr lang="en-US" b="1" i="1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BEB47-3691-1C56-2D49-572E9FE413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Cara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mengkonversi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bilangan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biner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ke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desimal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adalah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dengan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mengalikan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satu-satu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bilangan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dengan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16 (basis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hexa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)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pangkat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0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atau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1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atau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2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dst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dimulai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dari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bilangan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paling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kanan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.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Kemudian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hasilnya</a:t>
            </a:r>
            <a:endParaRPr lang="en-US" b="0" i="0" dirty="0">
              <a:solidFill>
                <a:srgbClr val="4A474B"/>
              </a:solidFill>
              <a:effectLst/>
              <a:latin typeface="lato" panose="020F0502020204030203" pitchFamily="34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4A474B"/>
                </a:solidFill>
                <a:latin typeface="lato" panose="020F0502020204030203" pitchFamily="34" charset="0"/>
              </a:rPr>
              <a:t>Contoh</a:t>
            </a:r>
            <a:r>
              <a:rPr lang="en-US" dirty="0">
                <a:solidFill>
                  <a:srgbClr val="4A474B"/>
                </a:solidFill>
                <a:latin typeface="lato" panose="020F0502020204030203" pitchFamily="34" charset="0"/>
              </a:rPr>
              <a:t> 7A9F (16) = …….(10)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57DD9F-A45B-C9A9-1D18-EEB05B8A94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487" y="4001294"/>
            <a:ext cx="3933825" cy="249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883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BB4D8-1AC2-06DF-9E13-277A6B772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Konversi</a:t>
            </a:r>
            <a:r>
              <a:rPr lang="en-US" b="1" i="1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1" i="1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bilangan</a:t>
            </a:r>
            <a:r>
              <a:rPr lang="en-US" b="1" i="1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1" i="1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desimal</a:t>
            </a:r>
            <a:r>
              <a:rPr lang="en-US" b="1" i="1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1" i="1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ke</a:t>
            </a:r>
            <a:r>
              <a:rPr lang="en-US" b="1" i="1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octal.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B791F-CD5D-2474-4E15-DCB6144121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Cara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konversi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bilangan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desimal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ke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octal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adalah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dengan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membagi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bilangan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desimal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dengan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8 dan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menyimpan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sisa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bagi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per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seitap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pembagian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terus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hingga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hasil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baginya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&lt; 8. Hasil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konversi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adalah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urutan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sisa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bagi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dari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yang paling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akhir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hingga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paling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awal</a:t>
            </a:r>
            <a:endParaRPr lang="en-US" b="0" i="0" dirty="0">
              <a:solidFill>
                <a:srgbClr val="4A474B"/>
              </a:solidFill>
              <a:effectLst/>
              <a:latin typeface="lato" panose="020F0502020204030203" pitchFamily="34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4A474B"/>
                </a:solidFill>
                <a:latin typeface="lato" panose="020F0502020204030203" pitchFamily="34" charset="0"/>
              </a:rPr>
              <a:t>Contoh</a:t>
            </a:r>
            <a:r>
              <a:rPr lang="en-US" dirty="0">
                <a:solidFill>
                  <a:srgbClr val="4A474B"/>
                </a:solidFill>
                <a:latin typeface="lato" panose="020F0502020204030203" pitchFamily="34" charset="0"/>
              </a:rPr>
              <a:t> : 1327 (10) = ………(8)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69C97D-8411-A44B-C796-B121AC020D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098" y="3429000"/>
            <a:ext cx="3277466" cy="33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66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39211-B184-1BE8-AA45-0AC3B78B8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dirty="0" err="1">
                <a:solidFill>
                  <a:srgbClr val="555555"/>
                </a:solidFill>
                <a:effectLst/>
                <a:latin typeface="Domine"/>
              </a:rPr>
              <a:t>Konversi</a:t>
            </a:r>
            <a:r>
              <a:rPr lang="en-US" b="0" i="0" dirty="0">
                <a:solidFill>
                  <a:srgbClr val="555555"/>
                </a:solidFill>
                <a:effectLst/>
                <a:latin typeface="Domine"/>
              </a:rPr>
              <a:t>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Domine"/>
              </a:rPr>
              <a:t>dari</a:t>
            </a:r>
            <a:r>
              <a:rPr lang="en-US" b="0" i="0" dirty="0">
                <a:solidFill>
                  <a:srgbClr val="555555"/>
                </a:solidFill>
                <a:effectLst/>
                <a:latin typeface="Domine"/>
              </a:rPr>
              <a:t> system </a:t>
            </a:r>
            <a:r>
              <a:rPr lang="en-US" b="0" i="0" dirty="0" err="1">
                <a:solidFill>
                  <a:srgbClr val="555555"/>
                </a:solidFill>
                <a:effectLst/>
                <a:latin typeface="Domine"/>
              </a:rPr>
              <a:t>bilangan</a:t>
            </a:r>
            <a:r>
              <a:rPr lang="en-US" b="0" i="0" dirty="0">
                <a:solidFill>
                  <a:srgbClr val="555555"/>
                </a:solidFill>
                <a:effectLst/>
                <a:latin typeface="Domine"/>
              </a:rPr>
              <a:t> Biner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320AEB-4B5E-E4B6-F374-7FA0E62F1F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b="0" i="0" dirty="0">
                <a:solidFill>
                  <a:srgbClr val="555555"/>
                </a:solidFill>
                <a:effectLst/>
                <a:latin typeface="Domine"/>
              </a:rPr>
              <a:t>Aaadalah dengan cara mengalikan masing-masing bit dalam bilangan dengan position valuenya.</a:t>
            </a:r>
          </a:p>
          <a:p>
            <a:pPr marL="0" indent="0">
              <a:buNone/>
            </a:pPr>
            <a:r>
              <a:rPr lang="sv-SE" dirty="0">
                <a:solidFill>
                  <a:srgbClr val="555555"/>
                </a:solidFill>
                <a:latin typeface="Domine"/>
              </a:rPr>
              <a:t>Contoh</a:t>
            </a:r>
          </a:p>
          <a:p>
            <a:pPr marL="0" indent="0">
              <a:buNone/>
            </a:pPr>
            <a:r>
              <a:rPr lang="fi-FI" b="0" i="0" dirty="0">
                <a:solidFill>
                  <a:srgbClr val="555555"/>
                </a:solidFill>
                <a:effectLst/>
                <a:latin typeface="Domine"/>
              </a:rPr>
              <a:t>1 0 0 1</a:t>
            </a:r>
            <a:br>
              <a:rPr lang="fi-FI" dirty="0"/>
            </a:br>
            <a:r>
              <a:rPr lang="fi-FI" b="0" i="0" dirty="0">
                <a:solidFill>
                  <a:srgbClr val="555555"/>
                </a:solidFill>
                <a:effectLst/>
                <a:latin typeface="Domine"/>
              </a:rPr>
              <a:t>1 x 2 pangkat 0 = 1</a:t>
            </a:r>
            <a:br>
              <a:rPr lang="fi-FI" dirty="0"/>
            </a:br>
            <a:r>
              <a:rPr lang="fi-FI" b="0" i="0" dirty="0">
                <a:solidFill>
                  <a:srgbClr val="555555"/>
                </a:solidFill>
                <a:effectLst/>
                <a:latin typeface="Domine"/>
              </a:rPr>
              <a:t>0 x 2 pangkat 1 = 0</a:t>
            </a:r>
            <a:br>
              <a:rPr lang="fi-FI" dirty="0"/>
            </a:br>
            <a:r>
              <a:rPr lang="fi-FI" b="0" i="0" dirty="0">
                <a:solidFill>
                  <a:srgbClr val="555555"/>
                </a:solidFill>
                <a:effectLst/>
                <a:latin typeface="Domine"/>
              </a:rPr>
              <a:t>0 x 2 pangkat 2 = 0</a:t>
            </a:r>
            <a:br>
              <a:rPr lang="fi-FI" dirty="0"/>
            </a:br>
            <a:r>
              <a:rPr lang="fi-FI" b="0" i="0" dirty="0">
                <a:solidFill>
                  <a:srgbClr val="555555"/>
                </a:solidFill>
                <a:effectLst/>
                <a:latin typeface="Domine"/>
              </a:rPr>
              <a:t>1 x 2 pangkat 3 = 8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DE4FA3-C77F-2DA0-CF39-0A0440EC2E89}"/>
              </a:ext>
            </a:extLst>
          </p:cNvPr>
          <p:cNvSpPr/>
          <p:nvPr/>
        </p:nvSpPr>
        <p:spPr>
          <a:xfrm>
            <a:off x="5403273" y="3588327"/>
            <a:ext cx="4281054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Jadi Biner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desima</a:t>
            </a:r>
            <a:r>
              <a:rPr lang="en-US" dirty="0"/>
              <a:t> 9 (10)l</a:t>
            </a:r>
          </a:p>
        </p:txBody>
      </p:sp>
    </p:spTree>
    <p:extLst>
      <p:ext uri="{BB962C8B-B14F-4D97-AF65-F5344CB8AC3E}">
        <p14:creationId xmlns:p14="http://schemas.microsoft.com/office/powerpoint/2010/main" val="822339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D7DF5-15D1-DCE9-4F88-760B6EA90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Konversi</a:t>
            </a:r>
            <a:r>
              <a:rPr lang="en-US" b="1" i="1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1" i="1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bilangan</a:t>
            </a:r>
            <a:r>
              <a:rPr lang="en-US" b="1" i="1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biner </a:t>
            </a:r>
            <a:r>
              <a:rPr lang="en-US" b="1" i="1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ke</a:t>
            </a:r>
            <a:r>
              <a:rPr lang="en-US" b="1" i="1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octal.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28C60-DC1D-5166-D3EC-4D7380BC3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Konversi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bilangan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biner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ke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octal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sebaliknya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yakni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dengan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mengelompokkan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angka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biner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menjadi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tiga-tiga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dimulai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dari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sebelah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kanan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kemudian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masing-masing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kelompok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dikonversikan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kedalam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angka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desimal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dan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hasilnya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diurutkan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.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4A474B"/>
                </a:solidFill>
                <a:latin typeface="lato" panose="020F0502020204030203" pitchFamily="34" charset="0"/>
              </a:rPr>
              <a:t>Contoh</a:t>
            </a:r>
            <a:r>
              <a:rPr lang="en-US" dirty="0">
                <a:solidFill>
                  <a:srgbClr val="4A474B"/>
                </a:solidFill>
                <a:latin typeface="lato" panose="020F0502020204030203" pitchFamily="34" charset="0"/>
              </a:rPr>
              <a:t> = 11001101</a:t>
            </a:r>
          </a:p>
          <a:p>
            <a:pPr marL="0" indent="0">
              <a:buNone/>
            </a:pPr>
            <a:r>
              <a:rPr lang="en-US" b="0" i="0" dirty="0">
                <a:solidFill>
                  <a:srgbClr val="555555"/>
                </a:solidFill>
                <a:effectLst/>
                <a:latin typeface="Domine"/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6620D4-1532-EA4B-7CC1-07F126DC5E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944" y="3429000"/>
            <a:ext cx="4904509" cy="290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807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74AAC-55EE-26A9-C2DB-ADBCDE6A6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Konversi</a:t>
            </a:r>
            <a:r>
              <a:rPr lang="en-US" b="1" i="1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1" i="1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bilangan</a:t>
            </a:r>
            <a:r>
              <a:rPr lang="en-US" b="1" i="1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octal </a:t>
            </a:r>
            <a:r>
              <a:rPr lang="en-US" b="1" i="1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ke</a:t>
            </a:r>
            <a:r>
              <a:rPr lang="en-US" b="1" i="1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biner.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27413-1C4C-43BB-5E85-0074151EAC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Konversi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bilangan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octal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ke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biner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caranya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dengan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memecah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bilangan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octal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tersebut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persatuan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bilangan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kemudian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masing-masing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diubah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kebentuk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biner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tiga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angka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.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Maksudnya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misalkan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kita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mengkonversi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nilai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2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binernya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bukan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10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melainkan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010.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Setelah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itu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hasil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seluruhnya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diurutkan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Kembali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4A474B"/>
                </a:solidFill>
                <a:latin typeface="lato" panose="020F0502020204030203" pitchFamily="34" charset="0"/>
              </a:rPr>
              <a:t>Contoh</a:t>
            </a:r>
            <a:r>
              <a:rPr lang="en-US" dirty="0">
                <a:solidFill>
                  <a:srgbClr val="4A474B"/>
                </a:solidFill>
                <a:latin typeface="lato" panose="020F0502020204030203" pitchFamily="34" charset="0"/>
              </a:rPr>
              <a:t> sola 147(10)…………..(2)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741914-1070-967E-4503-6FC609D201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709" y="4254500"/>
            <a:ext cx="5423621" cy="223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531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4160A-4200-BB3C-1291-A8D6C8374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Konversi</a:t>
            </a:r>
            <a:r>
              <a:rPr lang="en-US" b="1" i="1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1" i="1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bilangan</a:t>
            </a:r>
            <a:r>
              <a:rPr lang="en-US" b="1" i="1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1" i="1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hexadesimal</a:t>
            </a:r>
            <a:r>
              <a:rPr lang="en-US" b="1" i="1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1" i="1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ke</a:t>
            </a:r>
            <a:r>
              <a:rPr lang="en-US" b="1" i="1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biner.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00F25-22EB-30C8-6667-304F4D0D7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Sama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dengan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cara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konversi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bilanga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octal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ke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biner,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bedanya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kalau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bilangan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octal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binernya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harus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3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buah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,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bilangan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desimal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binernya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4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buah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.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Misal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kita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konversi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2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hexa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menjadi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biner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hasilnya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bukan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10 </a:t>
            </a:r>
            <a:r>
              <a:rPr lang="en-US" b="0" i="0" dirty="0" err="1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melainkan</a:t>
            </a:r>
            <a:r>
              <a:rPr lang="en-US" b="0" i="0" dirty="0">
                <a:solidFill>
                  <a:srgbClr val="4A474B"/>
                </a:solidFill>
                <a:effectLst/>
                <a:latin typeface="lato" panose="020F0502020204030203" pitchFamily="34" charset="0"/>
              </a:rPr>
              <a:t> 0010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4A474B"/>
                </a:solidFill>
                <a:latin typeface="lato" panose="020F0502020204030203" pitchFamily="34" charset="0"/>
              </a:rPr>
              <a:t>Contoh</a:t>
            </a:r>
            <a:r>
              <a:rPr lang="en-US" dirty="0">
                <a:solidFill>
                  <a:srgbClr val="4A474B"/>
                </a:solidFill>
                <a:latin typeface="lato" panose="020F0502020204030203" pitchFamily="34" charset="0"/>
              </a:rPr>
              <a:t> </a:t>
            </a:r>
            <a:r>
              <a:rPr lang="en-US" dirty="0" err="1">
                <a:solidFill>
                  <a:srgbClr val="4A474B"/>
                </a:solidFill>
                <a:latin typeface="lato" panose="020F0502020204030203" pitchFamily="34" charset="0"/>
              </a:rPr>
              <a:t>soal</a:t>
            </a:r>
            <a:r>
              <a:rPr lang="en-US" dirty="0">
                <a:solidFill>
                  <a:srgbClr val="4A474B"/>
                </a:solidFill>
                <a:latin typeface="lato" panose="020F0502020204030203" pitchFamily="34" charset="0"/>
              </a:rPr>
              <a:t>: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1F64AC-C12E-0A5D-26EF-311F0D522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909" y="3663950"/>
            <a:ext cx="5690321" cy="26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283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04AFF-D0C7-7AF5-2FCC-203F5C948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8F7BB-77BD-89FE-07DE-D272D8436A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985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553</Words>
  <Application>Microsoft Office PowerPoint</Application>
  <PresentationFormat>Widescreen</PresentationFormat>
  <Paragraphs>54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Arial Narrow</vt:lpstr>
      <vt:lpstr>Calibri</vt:lpstr>
      <vt:lpstr>Calibri Light</vt:lpstr>
      <vt:lpstr>Domine</vt:lpstr>
      <vt:lpstr>lato</vt:lpstr>
      <vt:lpstr>Open Sans</vt:lpstr>
      <vt:lpstr>Office Theme</vt:lpstr>
      <vt:lpstr>Konversi Bilangan</vt:lpstr>
      <vt:lpstr>Konversi Bilangan</vt:lpstr>
      <vt:lpstr>Konversi Bilangan Desimal ke Biner</vt:lpstr>
      <vt:lpstr>Konversi bilangan Oktal ke Desimal</vt:lpstr>
      <vt:lpstr>Konversi bilangan Desimal ke Hexadesimal</vt:lpstr>
      <vt:lpstr>Konversi bilangan hexadesimal ke desimal.</vt:lpstr>
      <vt:lpstr>Konversi bilangan desimal ke octal.</vt:lpstr>
      <vt:lpstr>Konversi dari system bilangan Biner</vt:lpstr>
      <vt:lpstr>Konversi bilangan biner ke octal.</vt:lpstr>
      <vt:lpstr>Konversi bilangan octal ke biner.</vt:lpstr>
      <vt:lpstr>Konversi bilangan hexadesimal ke biner.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Konversi Bilangan</dc:title>
  <dc:creator>user</dc:creator>
  <cp:lastModifiedBy>user</cp:lastModifiedBy>
  <cp:revision>5</cp:revision>
  <dcterms:created xsi:type="dcterms:W3CDTF">2022-10-10T06:53:15Z</dcterms:created>
  <dcterms:modified xsi:type="dcterms:W3CDTF">2022-10-22T08:10:05Z</dcterms:modified>
</cp:coreProperties>
</file>